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6" r:id="rId1"/>
  </p:sldMasterIdLst>
  <p:notesMasterIdLst>
    <p:notesMasterId r:id="rId35"/>
  </p:notesMasterIdLst>
  <p:handoutMasterIdLst>
    <p:handoutMasterId r:id="rId36"/>
  </p:handoutMasterIdLst>
  <p:sldIdLst>
    <p:sldId id="256" r:id="rId2"/>
    <p:sldId id="355" r:id="rId3"/>
    <p:sldId id="360" r:id="rId4"/>
    <p:sldId id="356" r:id="rId5"/>
    <p:sldId id="361" r:id="rId6"/>
    <p:sldId id="357" r:id="rId7"/>
    <p:sldId id="362" r:id="rId8"/>
    <p:sldId id="363" r:id="rId9"/>
    <p:sldId id="358" r:id="rId10"/>
    <p:sldId id="364" r:id="rId11"/>
    <p:sldId id="359" r:id="rId12"/>
    <p:sldId id="365" r:id="rId13"/>
    <p:sldId id="366" r:id="rId14"/>
    <p:sldId id="342" r:id="rId15"/>
    <p:sldId id="367" r:id="rId16"/>
    <p:sldId id="343" r:id="rId17"/>
    <p:sldId id="368" r:id="rId18"/>
    <p:sldId id="344" r:id="rId19"/>
    <p:sldId id="346" r:id="rId20"/>
    <p:sldId id="369" r:id="rId21"/>
    <p:sldId id="347" r:id="rId22"/>
    <p:sldId id="348" r:id="rId23"/>
    <p:sldId id="370" r:id="rId24"/>
    <p:sldId id="349" r:id="rId25"/>
    <p:sldId id="371" r:id="rId26"/>
    <p:sldId id="350" r:id="rId27"/>
    <p:sldId id="372" r:id="rId28"/>
    <p:sldId id="351" r:id="rId29"/>
    <p:sldId id="373" r:id="rId30"/>
    <p:sldId id="352" r:id="rId31"/>
    <p:sldId id="353" r:id="rId32"/>
    <p:sldId id="374" r:id="rId33"/>
    <p:sldId id="354" r:id="rId34"/>
  </p:sldIdLst>
  <p:sldSz cx="9144000" cy="6858000" type="screen4x3"/>
  <p:notesSz cx="6934200" cy="9220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16B5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45" autoAdjust="0"/>
    <p:restoredTop sz="94660"/>
  </p:normalViewPr>
  <p:slideViewPr>
    <p:cSldViewPr snapToGrid="0" snapToObjects="1">
      <p:cViewPr>
        <p:scale>
          <a:sx n="76" d="100"/>
          <a:sy n="76" d="100"/>
        </p:scale>
        <p:origin x="-63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-3300" y="-114"/>
      </p:cViewPr>
      <p:guideLst>
        <p:guide orient="horz" pos="2904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B22437D-9304-47CF-A93A-CD12F54E8040}" type="datetimeFigureOut">
              <a:rPr lang="pt-BR"/>
              <a:pPr>
                <a:defRPr/>
              </a:pPr>
              <a:t>14/06/2012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7566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27475" y="8756650"/>
            <a:ext cx="3005138" cy="4619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5FFB40B-DB00-41F1-B705-49E132EAA3A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11400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6EAAA9D-41F1-4472-B025-1580173D935C}" type="datetimeFigureOut">
              <a:rPr lang="en-US"/>
              <a:pPr>
                <a:defRPr/>
              </a:pPr>
              <a:t>6/14/2012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79913"/>
            <a:ext cx="5546725" cy="41481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Click to edit Master text styles</a:t>
            </a:r>
          </a:p>
          <a:p>
            <a:pPr lvl="1"/>
            <a:r>
              <a:rPr lang="pt-BR" noProof="0" smtClean="0"/>
              <a:t>Second level</a:t>
            </a:r>
          </a:p>
          <a:p>
            <a:pPr lvl="2"/>
            <a:r>
              <a:rPr lang="pt-BR" noProof="0" smtClean="0"/>
              <a:t>Third level</a:t>
            </a:r>
          </a:p>
          <a:p>
            <a:pPr lvl="3"/>
            <a:r>
              <a:rPr lang="pt-BR" noProof="0" smtClean="0"/>
              <a:t>Fourth level</a:t>
            </a:r>
          </a:p>
          <a:p>
            <a:pPr lvl="4"/>
            <a:r>
              <a:rPr lang="pt-BR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66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56650"/>
            <a:ext cx="3005138" cy="4619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7FD95B-80E1-4D83-858A-76FB5E31B0A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61098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0D99A-1445-4E9E-9492-412DE895E87A}" type="datetimeFigureOut">
              <a:rPr lang="pt-BR"/>
              <a:pPr>
                <a:defRPr/>
              </a:pPr>
              <a:t>14/06/2012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A5B86-A2CB-46FA-A928-BE3702E83B3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D2FE6-ECDE-487D-9F9B-C0F826B8E90A}" type="datetimeFigureOut">
              <a:rPr lang="pt-BR"/>
              <a:pPr>
                <a:defRPr/>
              </a:pPr>
              <a:t>14/06/2012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33069-2318-43ED-A284-6CF850347CD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30C3C-096D-41C3-A45C-264425602706}" type="datetimeFigureOut">
              <a:rPr lang="pt-BR"/>
              <a:pPr>
                <a:defRPr/>
              </a:pPr>
              <a:t>14/06/2012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3E1C1-6AEA-4A08-B85C-B6BE45714A2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10"/>
          </p:nvPr>
        </p:nvSpPr>
        <p:spPr>
          <a:xfrm>
            <a:off x="714375" y="0"/>
            <a:ext cx="914400" cy="91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241425" y="6486525"/>
            <a:ext cx="78263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</a:t>
            </a:r>
          </a:p>
          <a:p>
            <a:pPr>
              <a:defRPr/>
            </a:pPr>
            <a:fld id="{61640B18-EC68-4DFF-85A3-49112BAA76F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241425" y="6486525"/>
            <a:ext cx="78263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</a:t>
            </a:r>
          </a:p>
          <a:p>
            <a:pPr>
              <a:defRPr/>
            </a:pPr>
            <a:fld id="{09912285-3F7C-48D4-B5D1-CF41ED955CA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E30D9-BC19-4BFB-940C-DF9D26D0E336}" type="datetimeFigureOut">
              <a:rPr lang="pt-BR" smtClean="0"/>
              <a:pPr>
                <a:defRPr/>
              </a:pPr>
              <a:t>14/06/2012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C235D-A488-4D95-9279-49B51090B037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9FAC7-2FB2-41B2-9699-ACB4F756B996}" type="datetimeFigureOut">
              <a:rPr lang="pt-BR"/>
              <a:pPr>
                <a:defRPr/>
              </a:pPr>
              <a:t>14/06/2012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1106-5322-47B9-906A-4D03F907B9D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8073D-66E7-4D8A-8C65-FEF11EDFA2D4}" type="datetimeFigureOut">
              <a:rPr lang="pt-BR"/>
              <a:pPr>
                <a:defRPr/>
              </a:pPr>
              <a:t>14/06/2012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75533-255C-4ECE-B4A5-1F7C784CDC5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12C19-8A01-4419-B7BB-29A689A25ADC}" type="datetimeFigureOut">
              <a:rPr lang="pt-BR"/>
              <a:pPr>
                <a:defRPr/>
              </a:pPr>
              <a:t>14/06/2012</a:t>
            </a:fld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CC22F-CC47-4523-9B33-0E95FEEA047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5598B-64AD-4F40-8B67-342249D14E61}" type="datetimeFigureOut">
              <a:rPr lang="pt-BR"/>
              <a:pPr>
                <a:defRPr/>
              </a:pPr>
              <a:t>14/06/2012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07547-2460-405F-805E-D8EF0BDC03C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13319-02B9-459E-BFB8-04740757A724}" type="datetimeFigureOut">
              <a:rPr lang="pt-BR"/>
              <a:pPr>
                <a:defRPr/>
              </a:pPr>
              <a:t>14/06/2012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DF84E-7AEF-4B55-9AE2-8545C0A4F6C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F8648-35D7-41F3-A0EC-DBBD0F096D65}" type="datetimeFigureOut">
              <a:rPr lang="pt-BR"/>
              <a:pPr>
                <a:defRPr/>
              </a:pPr>
              <a:t>14/06/2012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A9B5A-A5FD-4DD3-8623-8F57C409424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54F66-4C18-4AC2-BC8A-BC03421C8C92}" type="datetimeFigureOut">
              <a:rPr lang="pt-BR"/>
              <a:pPr>
                <a:defRPr/>
              </a:pPr>
              <a:t>14/06/2012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77F03-213D-4D83-8754-B2699EFA2C7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D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87D801-C149-4919-938E-2A9C1650AF76}" type="datetimeFigureOut">
              <a:rPr lang="pt-BR"/>
              <a:pPr>
                <a:defRPr/>
              </a:pPr>
              <a:t>14/06/2012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DC5DC4-A143-49C4-9D49-6A1CA7046CE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le 1"/>
          <p:cNvSpPr txBox="1">
            <a:spLocks/>
          </p:cNvSpPr>
          <p:nvPr/>
        </p:nvSpPr>
        <p:spPr bwMode="auto">
          <a:xfrm>
            <a:off x="851954" y="3679121"/>
            <a:ext cx="7886931" cy="959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PNLD – 2013</a:t>
            </a:r>
            <a:endParaRPr lang="pt-BR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25" name="Retângulo 8"/>
          <p:cNvSpPr>
            <a:spLocks noChangeArrowheads="1"/>
          </p:cNvSpPr>
          <p:nvPr/>
        </p:nvSpPr>
        <p:spPr bwMode="auto">
          <a:xfrm>
            <a:off x="851954" y="2177960"/>
            <a:ext cx="78869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1" lang="pt-BR" sz="4000" b="1" dirty="0" smtClean="0">
                <a:solidFill>
                  <a:srgbClr val="EE8E00"/>
                </a:solidFill>
                <a:latin typeface="Verdana" pitchFamily="34" charset="0"/>
                <a:ea typeface="+mn-ea"/>
              </a:rPr>
              <a:t>Anos Iniciais do Ensino Fundamental</a:t>
            </a:r>
            <a:endParaRPr kumimoji="1" lang="pt-BR" sz="4000" b="1" dirty="0">
              <a:solidFill>
                <a:srgbClr val="EE8E00"/>
              </a:solidFill>
              <a:latin typeface="Verdana" pitchFamily="34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891949" y="924952"/>
            <a:ext cx="8001056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lvl="2" indent="-2667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sequência em que são apresentados obedece à progressão da aprendizagem planejada por sua escola? </a:t>
            </a:r>
            <a:endParaRPr lang="en-US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66700" lvl="2" indent="-2667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 conjunto de conteúdos, assim como o tratamento didático dado </a:t>
            </a:r>
            <a:b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eles, é adequado para o seu aluno e está de acordo com o currículo? </a:t>
            </a:r>
            <a:endParaRPr lang="en-US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66700" lvl="2" indent="-2667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linguagem é clara e precisa?</a:t>
            </a:r>
            <a:endParaRPr lang="pt-BR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eta para a direita 2"/>
          <p:cNvSpPr/>
          <p:nvPr/>
        </p:nvSpPr>
        <p:spPr>
          <a:xfrm>
            <a:off x="7643813" y="5802313"/>
            <a:ext cx="977900" cy="484187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949126" y="1106678"/>
            <a:ext cx="7729566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lvl="1" indent="-2667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Texto das explicações é acessível para os alunos? </a:t>
            </a:r>
            <a:endParaRPr lang="en-US" sz="3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66700" lvl="1" indent="-2667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 atividades se preocupam em ajudar o aluno a entender os textos? </a:t>
            </a:r>
          </a:p>
          <a:p>
            <a:pPr marL="266700" indent="-2667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Manual de orientação do professor contribuiu o suficiente para um melhor uso do material?</a:t>
            </a:r>
            <a:endParaRPr lang="pt-BR" sz="3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eta para a direita 3"/>
          <p:cNvSpPr/>
          <p:nvPr/>
        </p:nvSpPr>
        <p:spPr>
          <a:xfrm>
            <a:off x="7643813" y="5802313"/>
            <a:ext cx="977900" cy="484187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263390" y="911642"/>
            <a:ext cx="73152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3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forma como as coleções se apresentam no PNLD 2013  tem por objetivo atender às novas demandas apresentadas no âmbito da reorganização do Ensino Fundamental de nove anos e da constituição de um ciclo para os três primeiros </a:t>
            </a:r>
            <a:br>
              <a:rPr lang="en-US" sz="3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anos desse segmento. </a:t>
            </a:r>
            <a:endParaRPr lang="pt-BR" sz="3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eta para a direita 4"/>
          <p:cNvSpPr/>
          <p:nvPr/>
        </p:nvSpPr>
        <p:spPr>
          <a:xfrm>
            <a:off x="7643813" y="5802313"/>
            <a:ext cx="977900" cy="484187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227550" y="1460585"/>
            <a:ext cx="7377831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Assim, as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coleções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estão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organizadas</a:t>
            </a:r>
            <a:r>
              <a:rPr lang="en-US" sz="3600" b="1" dirty="0" smtClean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letramento e alfabetização (1º ao 3º) e de língua portuguesa (4º ao 5º), </a:t>
            </a:r>
            <a:b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 alfabetização matemática </a:t>
            </a:r>
            <a:b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(1º ao 3º) e de matemática </a:t>
            </a:r>
            <a:b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(4º ao 5º).</a:t>
            </a:r>
            <a:endParaRPr lang="pt-BR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ítulo 2"/>
          <p:cNvSpPr>
            <a:spLocks noGrp="1"/>
          </p:cNvSpPr>
          <p:nvPr>
            <p:ph type="title"/>
          </p:nvPr>
        </p:nvSpPr>
        <p:spPr>
          <a:xfrm>
            <a:off x="682906" y="497708"/>
            <a:ext cx="8199157" cy="196011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kumimoji="1" lang="pt-BR" sz="4000" b="1" dirty="0" smtClean="0">
                <a:solidFill>
                  <a:srgbClr val="EE8E00"/>
                </a:solidFill>
                <a:latin typeface="Verdana" pitchFamily="34" charset="0"/>
                <a:ea typeface="+mn-ea"/>
                <a:cs typeface="+mn-cs"/>
              </a:rPr>
              <a:t>Língua Portuguesa</a:t>
            </a:r>
            <a:br>
              <a:rPr kumimoji="1" lang="pt-BR" sz="4000" b="1" dirty="0" smtClean="0">
                <a:solidFill>
                  <a:srgbClr val="EE8E00"/>
                </a:solidFill>
                <a:latin typeface="Verdana" pitchFamily="34" charset="0"/>
                <a:ea typeface="+mn-ea"/>
                <a:cs typeface="+mn-cs"/>
              </a:rPr>
            </a:br>
            <a:r>
              <a:rPr kumimoji="1" lang="pt-BR" sz="4000" b="1" dirty="0" smtClean="0">
                <a:solidFill>
                  <a:srgbClr val="EE8E00"/>
                </a:solidFill>
                <a:latin typeface="Verdana" pitchFamily="34" charset="0"/>
                <a:ea typeface="+mn-ea"/>
                <a:cs typeface="+mn-cs"/>
              </a:rPr>
              <a:t>Critérios eliminatórios específicos</a:t>
            </a:r>
          </a:p>
        </p:txBody>
      </p:sp>
      <p:sp>
        <p:nvSpPr>
          <p:cNvPr id="11266" name="Espaço Reservado para Conteúdo 1"/>
          <p:cNvSpPr>
            <a:spLocks noGrp="1"/>
          </p:cNvSpPr>
          <p:nvPr>
            <p:ph idx="1"/>
          </p:nvPr>
        </p:nvSpPr>
        <p:spPr>
          <a:xfrm>
            <a:off x="930645" y="2498420"/>
            <a:ext cx="7797285" cy="3830638"/>
          </a:xfrm>
        </p:spPr>
        <p:txBody>
          <a:bodyPr/>
          <a:lstStyle/>
          <a:p>
            <a:pPr marL="266700" indent="-266700" defTabSz="260350">
              <a:spcBef>
                <a:spcPts val="600"/>
              </a:spcBef>
              <a:buClr>
                <a:schemeClr val="tx1"/>
              </a:buClr>
            </a:pPr>
            <a:r>
              <a:rPr lang="pt-BR" b="1" dirty="0" smtClean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Explicitar clara e corretamente as concepções de língua/linguagem e de ensino-aprendizagem que adota</a:t>
            </a:r>
            <a:r>
              <a:rPr lang="pt-B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assim como os princípios teórico-metodológicos assumidos e os objetivos da proposta didático-pedagógica;</a:t>
            </a:r>
          </a:p>
        </p:txBody>
      </p:sp>
      <p:sp>
        <p:nvSpPr>
          <p:cNvPr id="5" name="Seta para a direita 4"/>
          <p:cNvSpPr/>
          <p:nvPr/>
        </p:nvSpPr>
        <p:spPr>
          <a:xfrm>
            <a:off x="7643813" y="5802313"/>
            <a:ext cx="977900" cy="484187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Conteúdo 1"/>
          <p:cNvSpPr>
            <a:spLocks noGrp="1"/>
          </p:cNvSpPr>
          <p:nvPr>
            <p:ph idx="1"/>
          </p:nvPr>
        </p:nvSpPr>
        <p:spPr>
          <a:xfrm>
            <a:off x="918119" y="1670726"/>
            <a:ext cx="7797285" cy="3526300"/>
          </a:xfrm>
        </p:spPr>
        <p:txBody>
          <a:bodyPr/>
          <a:lstStyle/>
          <a:p>
            <a:pPr marL="266700" indent="-266700" defTabSz="260350">
              <a:spcBef>
                <a:spcPts val="600"/>
              </a:spcBef>
              <a:buClr>
                <a:schemeClr val="tx1"/>
              </a:buClr>
            </a:pPr>
            <a:r>
              <a:rPr lang="pt-BR" sz="3300" b="1" dirty="0" smtClean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Manter-se coerente com os princípios e objetivos dessa proposta</a:t>
            </a:r>
            <a:r>
              <a:rPr lang="pt-BR" sz="3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respeitando os </a:t>
            </a:r>
            <a:br>
              <a:rPr lang="pt-BR" sz="3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3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preceitos que lhe dão identidade e que permitem não só identificá-la, </a:t>
            </a:r>
            <a:br>
              <a:rPr lang="pt-BR" sz="3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3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mas compreender seu alcance </a:t>
            </a:r>
            <a:br>
              <a:rPr lang="pt-BR" sz="3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3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 operá-la de forma adequada;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Conteúdo 1"/>
          <p:cNvSpPr>
            <a:spLocks noGrp="1"/>
          </p:cNvSpPr>
          <p:nvPr>
            <p:ph idx="1"/>
          </p:nvPr>
        </p:nvSpPr>
        <p:spPr>
          <a:xfrm>
            <a:off x="959132" y="1412136"/>
            <a:ext cx="7697306" cy="4166886"/>
          </a:xfrm>
        </p:spPr>
        <p:txBody>
          <a:bodyPr/>
          <a:lstStyle/>
          <a:p>
            <a:pPr marL="270000" indent="-270000">
              <a:spcBef>
                <a:spcPts val="600"/>
              </a:spcBef>
              <a:buClr>
                <a:schemeClr val="tx1"/>
              </a:buClr>
            </a:pPr>
            <a:r>
              <a:rPr lang="pt-BR" sz="3600" b="1" dirty="0" smtClean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Descrever com precisão e funcionalidade</a:t>
            </a:r>
            <a:r>
              <a:rPr lang="pt-BR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do ponto de vista dos usuários visados, </a:t>
            </a:r>
            <a:r>
              <a:rPr lang="pt-BR" sz="3600" b="1" dirty="0" smtClean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pt-BR" sz="3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t-BR" sz="3600" b="1" dirty="0" smtClean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organização geral da proposta</a:t>
            </a:r>
            <a:r>
              <a:rPr lang="pt-BR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270000" indent="-270000">
              <a:spcBef>
                <a:spcPts val="600"/>
              </a:spcBef>
              <a:buClr>
                <a:schemeClr val="tx1"/>
              </a:buClr>
            </a:pPr>
            <a:r>
              <a:rPr lang="pt-BR" sz="3600" b="1" dirty="0" smtClean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Explicitar e justificar</a:t>
            </a:r>
            <a:r>
              <a:rPr lang="pt-BR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no caso de recorrer a mais de um modelo didático-metodológico,</a:t>
            </a:r>
          </a:p>
          <a:p>
            <a:pPr marL="270000" indent="-270000">
              <a:spcBef>
                <a:spcPts val="600"/>
              </a:spcBef>
              <a:buClr>
                <a:schemeClr val="tx1"/>
              </a:buClr>
            </a:pPr>
            <a:endParaRPr lang="pt-BR" sz="3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eta para a direita 3"/>
          <p:cNvSpPr/>
          <p:nvPr/>
        </p:nvSpPr>
        <p:spPr>
          <a:xfrm>
            <a:off x="7643813" y="5802313"/>
            <a:ext cx="977900" cy="484187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Conteúdo 1"/>
          <p:cNvSpPr>
            <a:spLocks noGrp="1"/>
          </p:cNvSpPr>
          <p:nvPr>
            <p:ph idx="1"/>
          </p:nvPr>
        </p:nvSpPr>
        <p:spPr>
          <a:xfrm>
            <a:off x="982282" y="801120"/>
            <a:ext cx="7675583" cy="5237062"/>
          </a:xfrm>
        </p:spPr>
        <p:txBody>
          <a:bodyPr/>
          <a:lstStyle/>
          <a:p>
            <a:pPr marL="0" indent="0">
              <a:spcBef>
                <a:spcPts val="600"/>
              </a:spcBef>
              <a:buClr>
                <a:schemeClr val="tx1"/>
              </a:buClr>
              <a:buNone/>
            </a:pPr>
            <a:r>
              <a:rPr lang="pt-BR" sz="3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</a:t>
            </a:r>
            <a:r>
              <a:rPr lang="pt-BR" sz="3300" b="1" dirty="0" smtClean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 arranjo proposto, indicando claramente a articulação entre </a:t>
            </a:r>
            <a:br>
              <a:rPr lang="pt-BR" sz="3300" b="1" dirty="0" smtClean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3300" b="1" dirty="0" smtClean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seus componentes; </a:t>
            </a:r>
            <a:r>
              <a:rPr lang="pt-BR" sz="3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isso, necessário no caso dos livros destinados à alfabetização, cujos objetos de ensino e de aprendizagem, relacionados ao letramento e à alfabetização, demandam, por </a:t>
            </a:r>
            <a:br>
              <a:rPr lang="pt-BR" sz="3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3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sua natureza diversa, tratamentos didáticos específicos;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Conteúdo 1"/>
          <p:cNvSpPr>
            <a:spLocks noGrp="1"/>
          </p:cNvSpPr>
          <p:nvPr>
            <p:ph idx="1"/>
          </p:nvPr>
        </p:nvSpPr>
        <p:spPr>
          <a:xfrm>
            <a:off x="920189" y="2074775"/>
            <a:ext cx="7911296" cy="2543537"/>
          </a:xfrm>
        </p:spPr>
        <p:txBody>
          <a:bodyPr/>
          <a:lstStyle/>
          <a:p>
            <a:r>
              <a:rPr lang="pt-B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Desenvolver as capacidades inerentes à leitura e à produção da escrita, à compreensão e produção de textos orais e à reflexão sobre a língua e a linguagem.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ítulo 2"/>
          <p:cNvSpPr>
            <a:spLocks noGrp="1"/>
          </p:cNvSpPr>
          <p:nvPr>
            <p:ph type="title"/>
          </p:nvPr>
        </p:nvSpPr>
        <p:spPr>
          <a:xfrm>
            <a:off x="914400" y="1773113"/>
            <a:ext cx="7772400" cy="1135062"/>
          </a:xfrm>
        </p:spPr>
        <p:txBody>
          <a:bodyPr/>
          <a:lstStyle/>
          <a:p>
            <a:r>
              <a:rPr kumimoji="1" lang="pt-BR" sz="4000" b="1" dirty="0" smtClean="0">
                <a:solidFill>
                  <a:srgbClr val="EE8E00"/>
                </a:solidFill>
                <a:latin typeface="Verdana" pitchFamily="34" charset="0"/>
                <a:ea typeface="+mn-ea"/>
                <a:cs typeface="+mn-cs"/>
              </a:rPr>
              <a:t>Critérios de organização</a:t>
            </a:r>
            <a:br>
              <a:rPr kumimoji="1" lang="pt-BR" sz="4000" b="1" dirty="0" smtClean="0">
                <a:solidFill>
                  <a:srgbClr val="EE8E00"/>
                </a:solidFill>
                <a:latin typeface="Verdana" pitchFamily="34" charset="0"/>
                <a:ea typeface="+mn-ea"/>
                <a:cs typeface="+mn-cs"/>
              </a:rPr>
            </a:br>
            <a:r>
              <a:rPr kumimoji="1" lang="pt-BR" sz="4000" b="1" dirty="0" smtClean="0">
                <a:solidFill>
                  <a:srgbClr val="EE8E00"/>
                </a:solidFill>
                <a:latin typeface="Verdana" pitchFamily="34" charset="0"/>
                <a:ea typeface="+mn-ea"/>
                <a:cs typeface="+mn-cs"/>
              </a:rPr>
              <a:t> didático-metodológica</a:t>
            </a:r>
          </a:p>
        </p:txBody>
      </p:sp>
      <p:sp>
        <p:nvSpPr>
          <p:cNvPr id="14338" name="Espaço Reservado para Conteúdo 1"/>
          <p:cNvSpPr>
            <a:spLocks noGrp="1"/>
          </p:cNvSpPr>
          <p:nvPr>
            <p:ph idx="1"/>
          </p:nvPr>
        </p:nvSpPr>
        <p:spPr>
          <a:xfrm>
            <a:off x="891250" y="3151250"/>
            <a:ext cx="7963381" cy="1710159"/>
          </a:xfrm>
        </p:spPr>
        <p:txBody>
          <a:bodyPr/>
          <a:lstStyle/>
          <a:p>
            <a:pPr marL="270000" indent="-270000">
              <a:spcBef>
                <a:spcPts val="600"/>
              </a:spcBef>
            </a:pPr>
            <a:r>
              <a:rPr lang="pt-BR" sz="3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Selecionar e articular os conteúdos de forma a garantir a progressão </a:t>
            </a:r>
            <a:br>
              <a:rPr lang="pt-BR" sz="3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3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 ensino-aprendizagem;</a:t>
            </a:r>
          </a:p>
        </p:txBody>
      </p:sp>
      <p:sp>
        <p:nvSpPr>
          <p:cNvPr id="5" name="Seta para a direita 4"/>
          <p:cNvSpPr/>
          <p:nvPr/>
        </p:nvSpPr>
        <p:spPr>
          <a:xfrm>
            <a:off x="7643813" y="5802313"/>
            <a:ext cx="977900" cy="484187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128450" y="802628"/>
            <a:ext cx="7403999" cy="48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3600" b="1" dirty="0" smtClean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en-US" sz="3600" b="1" dirty="0" err="1" smtClean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Resolução</a:t>
            </a:r>
            <a:r>
              <a:rPr lang="en-US" sz="3600" b="1" dirty="0" smtClean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CNE/CEB </a:t>
            </a:r>
            <a:r>
              <a:rPr lang="en-US" sz="3600" b="1" dirty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Nº 7, </a:t>
            </a:r>
            <a:r>
              <a:rPr lang="en-US" sz="3600" b="1" dirty="0" smtClean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3600" b="1" dirty="0" smtClean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600" b="1" dirty="0" smtClean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 </a:t>
            </a:r>
            <a:r>
              <a:rPr lang="en-US" sz="3600" b="1" dirty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 de dezembro de </a:t>
            </a:r>
            <a:r>
              <a:rPr lang="en-US" sz="3600" b="1" dirty="0" smtClean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2010</a:t>
            </a:r>
            <a:r>
              <a:rPr lang="pt-BR" sz="3600" b="1" dirty="0" smtClean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Fixa</a:t>
            </a:r>
            <a:r>
              <a:rPr lang="en-US" sz="3600" b="1" dirty="0" smtClean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Diretrizes Curriculares Nacionais para o Ensino Fundamental de </a:t>
            </a:r>
            <a:r>
              <a:rPr lang="en-US" sz="3600" b="1" dirty="0" smtClean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 (nove</a:t>
            </a:r>
            <a:r>
              <a:rPr lang="en-US" sz="3600" b="1" dirty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anos, em especial no Art. 30</a:t>
            </a:r>
            <a:r>
              <a:rPr lang="en-US" sz="3600" b="1" dirty="0" smtClean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spcBef>
                <a:spcPts val="0"/>
              </a:spcBef>
            </a:pPr>
            <a:endParaRPr lang="en-US" sz="15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3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Os três anos iniciais do Ensino Fundamental devem assegurar:</a:t>
            </a:r>
            <a:endParaRPr lang="pt-BR" sz="3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eta para a direita 3"/>
          <p:cNvSpPr/>
          <p:nvPr/>
        </p:nvSpPr>
        <p:spPr>
          <a:xfrm>
            <a:off x="7643813" y="5802313"/>
            <a:ext cx="977900" cy="484187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Conteúdo 1"/>
          <p:cNvSpPr>
            <a:spLocks noGrp="1"/>
          </p:cNvSpPr>
          <p:nvPr>
            <p:ph idx="1"/>
          </p:nvPr>
        </p:nvSpPr>
        <p:spPr>
          <a:xfrm>
            <a:off x="960700" y="886335"/>
            <a:ext cx="7801004" cy="5208607"/>
          </a:xfrm>
        </p:spPr>
        <p:txBody>
          <a:bodyPr/>
          <a:lstStyle/>
          <a:p>
            <a:pPr marL="270000" indent="-270000">
              <a:spcBef>
                <a:spcPts val="600"/>
              </a:spcBef>
            </a:pPr>
            <a:r>
              <a:rPr lang="pt-B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Solicitar do aluno o uso das funções cognitivas requeridas para a elaboração de novos objetos de conhecimento, respeitando a progressão necessária a essa elaboração;</a:t>
            </a:r>
          </a:p>
          <a:p>
            <a:pPr marL="270000" indent="-270000">
              <a:spcBef>
                <a:spcPts val="600"/>
              </a:spcBef>
            </a:pPr>
            <a:r>
              <a:rPr lang="pt-B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Oferecer suportes para o exercício de operações de nível superior (análise, síntese, resolução de problemas);</a:t>
            </a:r>
          </a:p>
          <a:p>
            <a:pPr marL="270000" indent="-270000">
              <a:spcBef>
                <a:spcPts val="600"/>
              </a:spcBef>
              <a:buFont typeface="Arial" charset="0"/>
              <a:buNone/>
            </a:pPr>
            <a:endParaRPr lang="pt-BR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Conteúdo 1"/>
          <p:cNvSpPr>
            <a:spLocks noGrp="1"/>
          </p:cNvSpPr>
          <p:nvPr>
            <p:ph idx="1"/>
          </p:nvPr>
        </p:nvSpPr>
        <p:spPr>
          <a:xfrm>
            <a:off x="972275" y="1157466"/>
            <a:ext cx="7743463" cy="4525963"/>
          </a:xfrm>
        </p:spPr>
        <p:txBody>
          <a:bodyPr/>
          <a:lstStyle/>
          <a:p>
            <a:pPr marL="270000" indent="-270000">
              <a:spcBef>
                <a:spcPts val="600"/>
              </a:spcBef>
            </a:pPr>
            <a:r>
              <a:rPr lang="pt-BR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Favorecer a integração e a interpretação dos novos conhecimentos no conjunto sistematizado de saberes;</a:t>
            </a:r>
          </a:p>
          <a:p>
            <a:pPr marL="270000" indent="-270000">
              <a:spcBef>
                <a:spcPts val="600"/>
              </a:spcBef>
            </a:pPr>
            <a:r>
              <a:rPr lang="pt-BR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Orientar os professores no que diz respeito à identificação e à avaliação dos conhecimentos adquiridos pelo aluno;</a:t>
            </a:r>
          </a:p>
          <a:p>
            <a:pPr marL="270000" indent="-270000">
              <a:spcBef>
                <a:spcPts val="600"/>
              </a:spcBef>
              <a:buFont typeface="Arial" charset="0"/>
              <a:buNone/>
            </a:pPr>
            <a:endParaRPr lang="pt-BR" sz="3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Conteúdo 1"/>
          <p:cNvSpPr>
            <a:spLocks noGrp="1"/>
          </p:cNvSpPr>
          <p:nvPr>
            <p:ph idx="1"/>
          </p:nvPr>
        </p:nvSpPr>
        <p:spPr>
          <a:xfrm>
            <a:off x="891250" y="1589189"/>
            <a:ext cx="7859210" cy="3723624"/>
          </a:xfrm>
        </p:spPr>
        <p:txBody>
          <a:bodyPr/>
          <a:lstStyle/>
          <a:p>
            <a:r>
              <a:rPr lang="pt-BR" sz="3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Considerando os quatro eixos que organizam o ensino-aprendizagem em língua materna (1. Leitura; 2. Produção de textos; 3. Oralidade; 4. Análise e reflexão sobre a língua, com a construção correlata de conhecimentos linguísticos),</a:t>
            </a:r>
            <a:endParaRPr lang="pt-BR" sz="3300" b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charset="0"/>
              <a:buNone/>
            </a:pPr>
            <a:r>
              <a:rPr lang="pt-BR" sz="3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</p:txBody>
      </p:sp>
      <p:sp>
        <p:nvSpPr>
          <p:cNvPr id="4" name="Seta para a direita 3"/>
          <p:cNvSpPr/>
          <p:nvPr/>
        </p:nvSpPr>
        <p:spPr>
          <a:xfrm>
            <a:off x="7643813" y="5802313"/>
            <a:ext cx="977900" cy="484187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Conteúdo 1"/>
          <p:cNvSpPr>
            <a:spLocks noGrp="1"/>
          </p:cNvSpPr>
          <p:nvPr>
            <p:ph idx="1"/>
          </p:nvPr>
        </p:nvSpPr>
        <p:spPr>
          <a:xfrm>
            <a:off x="879675" y="1982739"/>
            <a:ext cx="7859210" cy="2948120"/>
          </a:xfrm>
        </p:spPr>
        <p:txBody>
          <a:bodyPr/>
          <a:lstStyle/>
          <a:p>
            <a:pPr marL="0" indent="0">
              <a:buNone/>
            </a:pPr>
            <a:r>
              <a:rPr lang="pt-BR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...a coerência e a adequação da abordagem teórico-metodológica assumida pelas coleções devem pautar-se, ainda, </a:t>
            </a:r>
            <a:r>
              <a:rPr lang="pt-BR" sz="3600" b="1" dirty="0" smtClean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por dois outros grupos de critérios</a:t>
            </a:r>
            <a:r>
              <a:rPr lang="pt-BR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ítulo 2"/>
          <p:cNvSpPr>
            <a:spLocks noGrp="1"/>
          </p:cNvSpPr>
          <p:nvPr>
            <p:ph type="title"/>
          </p:nvPr>
        </p:nvSpPr>
        <p:spPr>
          <a:xfrm>
            <a:off x="891250" y="646940"/>
            <a:ext cx="7795549" cy="1143000"/>
          </a:xfrm>
        </p:spPr>
        <p:txBody>
          <a:bodyPr/>
          <a:lstStyle/>
          <a:p>
            <a:r>
              <a:rPr kumimoji="1" lang="pt-BR" sz="4000" b="1" dirty="0" smtClean="0">
                <a:solidFill>
                  <a:srgbClr val="EE8E00"/>
                </a:solidFill>
                <a:latin typeface="Verdana" pitchFamily="34" charset="0"/>
                <a:ea typeface="+mn-ea"/>
                <a:cs typeface="+mn-cs"/>
              </a:rPr>
              <a:t>Relativos à natureza dos textos selecionados</a:t>
            </a:r>
          </a:p>
        </p:txBody>
      </p:sp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>
          <a:xfrm>
            <a:off x="955782" y="1927269"/>
            <a:ext cx="7974957" cy="3973513"/>
          </a:xfrm>
        </p:spPr>
        <p:txBody>
          <a:bodyPr/>
          <a:lstStyle/>
          <a:p>
            <a:pPr marL="270000" indent="-270000">
              <a:spcBef>
                <a:spcPts val="600"/>
              </a:spcBef>
              <a:buClr>
                <a:schemeClr val="tx1"/>
              </a:buClr>
            </a:pPr>
            <a:r>
              <a:rPr lang="pt-B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seleção textual deve justificar-se pela qualidade da experiência de leitura que possa propiciar e não pela possibilidade de exploração </a:t>
            </a:r>
            <a:br>
              <a:rPr lang="pt-B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 conteúdos curriculares; os pseudotextos, criados única e exclusivamente com objetivos didáticos, são inaceitáveis;</a:t>
            </a:r>
          </a:p>
        </p:txBody>
      </p:sp>
      <p:sp>
        <p:nvSpPr>
          <p:cNvPr id="5" name="Seta para a direita 4"/>
          <p:cNvSpPr/>
          <p:nvPr/>
        </p:nvSpPr>
        <p:spPr>
          <a:xfrm>
            <a:off x="7643813" y="5802313"/>
            <a:ext cx="977900" cy="484187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>
          <a:xfrm>
            <a:off x="879675" y="1927988"/>
            <a:ext cx="7974957" cy="3396385"/>
          </a:xfrm>
        </p:spPr>
        <p:txBody>
          <a:bodyPr/>
          <a:lstStyle/>
          <a:p>
            <a:pPr marL="270000" indent="-270000">
              <a:spcBef>
                <a:spcPts val="600"/>
              </a:spcBef>
              <a:buClr>
                <a:schemeClr val="tx1"/>
              </a:buClr>
            </a:pPr>
            <a:r>
              <a:rPr lang="pt-BR" b="1" dirty="0" smtClean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Os gêneros discursivos presentes na coleção devem ser representativos da heterogeneidade do mundo da escrita</a:t>
            </a:r>
            <a:r>
              <a:rPr lang="pt-B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inclusive no que diz respeito a registros, estilos e variedades (sociais e regionais) do Português;</a:t>
            </a:r>
          </a:p>
        </p:txBody>
      </p:sp>
      <p:sp>
        <p:nvSpPr>
          <p:cNvPr id="6" name="Seta para a direita 5"/>
          <p:cNvSpPr/>
          <p:nvPr/>
        </p:nvSpPr>
        <p:spPr>
          <a:xfrm>
            <a:off x="7643813" y="5802313"/>
            <a:ext cx="977900" cy="484187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Conteúdo 1"/>
          <p:cNvSpPr>
            <a:spLocks noGrp="1"/>
          </p:cNvSpPr>
          <p:nvPr>
            <p:ph idx="1"/>
          </p:nvPr>
        </p:nvSpPr>
        <p:spPr>
          <a:xfrm>
            <a:off x="953950" y="1136763"/>
            <a:ext cx="7889109" cy="4650591"/>
          </a:xfrm>
        </p:spPr>
        <p:txBody>
          <a:bodyPr/>
          <a:lstStyle/>
          <a:p>
            <a:pPr marL="270000" indent="-270000">
              <a:spcBef>
                <a:spcPts val="600"/>
              </a:spcBef>
            </a:pPr>
            <a:r>
              <a:rPr lang="pt-BR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Os textos da tradição literária de língua portuguesa são imprescindíveis, especialmente os da literatura brasileira;</a:t>
            </a:r>
          </a:p>
          <a:p>
            <a:pPr marL="270000" indent="-270000">
              <a:spcBef>
                <a:spcPts val="600"/>
              </a:spcBef>
            </a:pPr>
            <a:r>
              <a:rPr lang="pt-BR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Os autores devem ser representativos de diferentes tendências, estilos e/ou movimentos;</a:t>
            </a:r>
          </a:p>
        </p:txBody>
      </p:sp>
      <p:sp>
        <p:nvSpPr>
          <p:cNvPr id="4" name="Seta para a direita 3"/>
          <p:cNvSpPr/>
          <p:nvPr/>
        </p:nvSpPr>
        <p:spPr>
          <a:xfrm>
            <a:off x="7643813" y="5802313"/>
            <a:ext cx="977900" cy="484187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Conteúdo 1"/>
          <p:cNvSpPr>
            <a:spLocks noGrp="1"/>
          </p:cNvSpPr>
          <p:nvPr>
            <p:ph idx="1"/>
          </p:nvPr>
        </p:nvSpPr>
        <p:spPr>
          <a:xfrm>
            <a:off x="907650" y="1993313"/>
            <a:ext cx="7750213" cy="2925963"/>
          </a:xfrm>
        </p:spPr>
        <p:txBody>
          <a:bodyPr/>
          <a:lstStyle/>
          <a:p>
            <a:pPr marL="270000" indent="-270000">
              <a:spcBef>
                <a:spcPts val="600"/>
              </a:spcBef>
            </a:pPr>
            <a:r>
              <a:rPr lang="pt-BR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Nos volumes que compõem </a:t>
            </a:r>
            <a:br>
              <a:rPr lang="pt-BR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coleção de Letramento e Alfabetização, a presença de textos da tradição e da literatura oral é imprescindível;</a:t>
            </a:r>
          </a:p>
          <a:p>
            <a:pPr marL="270000" indent="-270000">
              <a:spcBef>
                <a:spcPts val="600"/>
              </a:spcBef>
            </a:pPr>
            <a:endParaRPr lang="pt-BR" sz="3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eta para a direita 3"/>
          <p:cNvSpPr/>
          <p:nvPr/>
        </p:nvSpPr>
        <p:spPr>
          <a:xfrm>
            <a:off x="7643813" y="5802313"/>
            <a:ext cx="977900" cy="484187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Conteúdo 1"/>
          <p:cNvSpPr>
            <a:spLocks noGrp="1"/>
          </p:cNvSpPr>
          <p:nvPr>
            <p:ph idx="1"/>
          </p:nvPr>
        </p:nvSpPr>
        <p:spPr>
          <a:xfrm>
            <a:off x="925975" y="1913212"/>
            <a:ext cx="7707313" cy="2890316"/>
          </a:xfrm>
        </p:spPr>
        <p:txBody>
          <a:bodyPr/>
          <a:lstStyle/>
          <a:p>
            <a:pPr marL="270000" indent="-270000">
              <a:spcBef>
                <a:spcPts val="600"/>
              </a:spcBef>
            </a:pPr>
            <a:r>
              <a:rPr lang="pt-BR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É imprescindível a presença de textos pertencentes a esferas socialmente mais significativas de uso da linguagem (como a jornalística, a científica etc.);</a:t>
            </a:r>
          </a:p>
        </p:txBody>
      </p:sp>
      <p:sp>
        <p:nvSpPr>
          <p:cNvPr id="4" name="Seta para a direita 3"/>
          <p:cNvSpPr/>
          <p:nvPr/>
        </p:nvSpPr>
        <p:spPr>
          <a:xfrm>
            <a:off x="7643813" y="5802313"/>
            <a:ext cx="977900" cy="484187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Conteúdo 1"/>
          <p:cNvSpPr>
            <a:spLocks noGrp="1"/>
          </p:cNvSpPr>
          <p:nvPr>
            <p:ph idx="1"/>
          </p:nvPr>
        </p:nvSpPr>
        <p:spPr>
          <a:xfrm>
            <a:off x="914400" y="1658562"/>
            <a:ext cx="7801004" cy="3573222"/>
          </a:xfrm>
        </p:spPr>
        <p:txBody>
          <a:bodyPr/>
          <a:lstStyle/>
          <a:p>
            <a:pPr marL="270000" indent="-270000">
              <a:spcBef>
                <a:spcPts val="600"/>
              </a:spcBef>
            </a:pPr>
            <a:r>
              <a:rPr lang="pt-BR" sz="3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Entre os textos selecionados, os integrais devem comparecer em quantidade significativa; no caso dos fragmentos, é de fundamental importância que a unidade esteja preservada e que os cortes sejam adequadamente assinalados;</a:t>
            </a:r>
          </a:p>
        </p:txBody>
      </p:sp>
      <p:sp>
        <p:nvSpPr>
          <p:cNvPr id="4" name="Seta para a direita 3"/>
          <p:cNvSpPr/>
          <p:nvPr/>
        </p:nvSpPr>
        <p:spPr>
          <a:xfrm>
            <a:off x="7643813" y="5802313"/>
            <a:ext cx="977900" cy="484187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941348" y="972286"/>
            <a:ext cx="7843837" cy="487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398463">
              <a:spcBef>
                <a:spcPts val="600"/>
              </a:spcBef>
              <a:buFont typeface="+mj-lt"/>
              <a:buAutoNum type="romanUcPeriod"/>
            </a:pPr>
            <a:r>
              <a:rPr lang="en-US" sz="3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Alfabetização</a:t>
            </a:r>
            <a:r>
              <a:rPr lang="en-US" sz="3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 o Letramento;</a:t>
            </a:r>
            <a:endParaRPr lang="en-US" sz="3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71500" indent="-571500">
              <a:spcBef>
                <a:spcPts val="600"/>
              </a:spcBef>
              <a:buFont typeface="+mj-lt"/>
              <a:buAutoNum type="romanUcPeriod"/>
            </a:pPr>
            <a:r>
              <a:rPr lang="en-US" sz="3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 desenvolvimento das diversas formas de expressão: língua portuguesa, a literatura, a música e demais artes, a educação física, assim como </a:t>
            </a:r>
            <a:br>
              <a:rPr lang="en-US" sz="3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 aprendizado da matemática, da ciência, da história e da geografia;</a:t>
            </a:r>
            <a:endParaRPr lang="pt-BR" sz="3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eta para a direita 2"/>
          <p:cNvSpPr/>
          <p:nvPr/>
        </p:nvSpPr>
        <p:spPr>
          <a:xfrm>
            <a:off x="7643813" y="5802313"/>
            <a:ext cx="977900" cy="484187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Conteúdo 1"/>
          <p:cNvSpPr>
            <a:spLocks noGrp="1"/>
          </p:cNvSpPr>
          <p:nvPr>
            <p:ph idx="1"/>
          </p:nvPr>
        </p:nvSpPr>
        <p:spPr>
          <a:xfrm>
            <a:off x="914400" y="1484451"/>
            <a:ext cx="7801003" cy="3920924"/>
          </a:xfrm>
        </p:spPr>
        <p:txBody>
          <a:bodyPr/>
          <a:lstStyle/>
          <a:p>
            <a:pPr marL="270000" indent="-270000">
              <a:spcBef>
                <a:spcPts val="600"/>
              </a:spcBef>
            </a:pPr>
            <a:r>
              <a:rPr lang="pt-BR" sz="3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 fontes completas de cada texto ou fragmento precisam </a:t>
            </a:r>
            <a:br>
              <a:rPr lang="pt-BR" sz="3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3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vir claramente indicadas;</a:t>
            </a:r>
          </a:p>
          <a:p>
            <a:pPr marL="270000" indent="-270000">
              <a:spcBef>
                <a:spcPts val="600"/>
              </a:spcBef>
            </a:pPr>
            <a:r>
              <a:rPr lang="pt-BR" sz="3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coleção deve incentivar professores e alunos a buscarem textos e informações fora dos limites do próprio livro didático.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ítulo 2"/>
          <p:cNvSpPr>
            <a:spLocks noGrp="1"/>
          </p:cNvSpPr>
          <p:nvPr>
            <p:ph type="title"/>
          </p:nvPr>
        </p:nvSpPr>
        <p:spPr>
          <a:xfrm>
            <a:off x="914400" y="1180638"/>
            <a:ext cx="7772400" cy="1143000"/>
          </a:xfrm>
        </p:spPr>
        <p:txBody>
          <a:bodyPr/>
          <a:lstStyle/>
          <a:p>
            <a:r>
              <a:rPr kumimoji="1" lang="pt-BR" sz="4000" b="1" dirty="0" smtClean="0">
                <a:solidFill>
                  <a:srgbClr val="EE8E00"/>
                </a:solidFill>
                <a:latin typeface="Verdana" pitchFamily="34" charset="0"/>
                <a:ea typeface="+mn-ea"/>
                <a:cs typeface="+mn-cs"/>
              </a:rPr>
              <a:t>Relativos ao trabalho </a:t>
            </a:r>
            <a:br>
              <a:rPr kumimoji="1" lang="pt-BR" sz="4000" b="1" dirty="0" smtClean="0">
                <a:solidFill>
                  <a:srgbClr val="EE8E00"/>
                </a:solidFill>
                <a:latin typeface="Verdana" pitchFamily="34" charset="0"/>
                <a:ea typeface="+mn-ea"/>
                <a:cs typeface="+mn-cs"/>
              </a:rPr>
            </a:br>
            <a:r>
              <a:rPr kumimoji="1" lang="pt-BR" sz="4000" b="1" dirty="0" smtClean="0">
                <a:solidFill>
                  <a:srgbClr val="EE8E00"/>
                </a:solidFill>
                <a:latin typeface="Verdana" pitchFamily="34" charset="0"/>
                <a:ea typeface="+mn-ea"/>
                <a:cs typeface="+mn-cs"/>
              </a:rPr>
              <a:t>com o texto</a:t>
            </a:r>
          </a:p>
        </p:txBody>
      </p:sp>
      <p:sp>
        <p:nvSpPr>
          <p:cNvPr id="21506" name="Espaço Reservado para Conteúdo 1"/>
          <p:cNvSpPr>
            <a:spLocks noGrp="1"/>
          </p:cNvSpPr>
          <p:nvPr>
            <p:ph idx="1"/>
          </p:nvPr>
        </p:nvSpPr>
        <p:spPr>
          <a:xfrm>
            <a:off x="891250" y="2553263"/>
            <a:ext cx="7940233" cy="3009407"/>
          </a:xfrm>
        </p:spPr>
        <p:txBody>
          <a:bodyPr/>
          <a:lstStyle/>
          <a:p>
            <a:pPr marL="270000" indent="-270000">
              <a:spcBef>
                <a:spcPts val="600"/>
              </a:spcBef>
            </a:pPr>
            <a:r>
              <a:rPr lang="pt-B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Organização de práticas pertinentes e adequadas de letramento, que levem o aluno a conviver com diferentes funções da escrita e </a:t>
            </a:r>
            <a:br>
              <a:rPr lang="pt-B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reconhecer e assimilar características, instrumentos;</a:t>
            </a:r>
          </a:p>
        </p:txBody>
      </p:sp>
      <p:sp>
        <p:nvSpPr>
          <p:cNvPr id="5" name="Seta para a direita 4"/>
          <p:cNvSpPr/>
          <p:nvPr/>
        </p:nvSpPr>
        <p:spPr>
          <a:xfrm>
            <a:off x="7643813" y="5802313"/>
            <a:ext cx="977900" cy="484187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Conteúdo 1"/>
          <p:cNvSpPr>
            <a:spLocks noGrp="1"/>
          </p:cNvSpPr>
          <p:nvPr>
            <p:ph idx="1"/>
          </p:nvPr>
        </p:nvSpPr>
        <p:spPr>
          <a:xfrm>
            <a:off x="879675" y="1921392"/>
            <a:ext cx="7928658" cy="3206187"/>
          </a:xfrm>
        </p:spPr>
        <p:txBody>
          <a:bodyPr/>
          <a:lstStyle/>
          <a:p>
            <a:pPr marL="270000" indent="-270000">
              <a:spcBef>
                <a:spcPts val="600"/>
              </a:spcBef>
            </a:pPr>
            <a:r>
              <a:rPr lang="pt-BR" sz="3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compreensão dos princípios que regulam a escrita alfabética, por meio de atividades de análise e reflexão sobre as propriedades sonoras da fala e sua relação com os recursos gráficos da escrita;</a:t>
            </a:r>
          </a:p>
        </p:txBody>
      </p:sp>
      <p:sp>
        <p:nvSpPr>
          <p:cNvPr id="6" name="Seta para a direita 5"/>
          <p:cNvSpPr/>
          <p:nvPr/>
        </p:nvSpPr>
        <p:spPr>
          <a:xfrm>
            <a:off x="7643813" y="5802313"/>
            <a:ext cx="977900" cy="484187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Conteúdo 1"/>
          <p:cNvSpPr>
            <a:spLocks noGrp="1"/>
          </p:cNvSpPr>
          <p:nvPr>
            <p:ph idx="1"/>
          </p:nvPr>
        </p:nvSpPr>
        <p:spPr>
          <a:xfrm>
            <a:off x="849775" y="2364150"/>
            <a:ext cx="7935410" cy="2011101"/>
          </a:xfrm>
        </p:spPr>
        <p:txBody>
          <a:bodyPr/>
          <a:lstStyle/>
          <a:p>
            <a:pPr marL="270000" indent="-270000">
              <a:spcBef>
                <a:spcPts val="600"/>
              </a:spcBef>
            </a:pPr>
            <a:r>
              <a:rPr lang="pt-BR" sz="3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 desenvolvimento da fluência, tanto na leitura e na escrita quanto nas práticas de linguagem oral de interesse escolar.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849854" y="1270383"/>
            <a:ext cx="7890688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1688" indent="-801688" defTabSz="625475">
              <a:spcBef>
                <a:spcPts val="600"/>
              </a:spcBef>
              <a:buFont typeface="+mj-lt"/>
              <a:buAutoNum type="romanUcPeriod" startAt="3"/>
            </a:pP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continuidade da aprendizagem  como um ciclo sequencial  garantindo o prosseguimento </a:t>
            </a:r>
            <a:b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dos estudos;</a:t>
            </a:r>
            <a:endParaRPr lang="pt-BR" sz="3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081088" indent="-266700" defTabSz="625475"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Cabe aos professores adotar formas de trabalho que proporcionem maior mobilidade das crianças nas salas de aula…</a:t>
            </a:r>
            <a:endParaRPr lang="pt-BR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eta para a direita 3"/>
          <p:cNvSpPr/>
          <p:nvPr/>
        </p:nvSpPr>
        <p:spPr>
          <a:xfrm>
            <a:off x="7643813" y="5802313"/>
            <a:ext cx="977900" cy="484187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942454" y="1632061"/>
            <a:ext cx="774781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625475">
              <a:spcBef>
                <a:spcPts val="600"/>
              </a:spcBef>
            </a:pP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…e as levem a explorar mais intensamente as diversas linguagens artísticas, a começar pela literatura, a utilizar materiais que ofereçam oportunidades de raciocinar, manuseando-os e explorando as </a:t>
            </a:r>
            <a:b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suas características e propriedades.</a:t>
            </a:r>
            <a:endParaRPr lang="pt-BR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1106003" y="1951405"/>
            <a:ext cx="7720093" cy="293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3600" b="1" dirty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en-US" sz="3600" b="1" dirty="0" smtClean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escolha</a:t>
            </a:r>
            <a:endParaRPr lang="en-US" sz="3600" b="1" dirty="0">
              <a:solidFill>
                <a:srgbClr val="016B5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 processo de escolha deve ser realizado pelo conjunto de professores de cada escola,  considerando-se:</a:t>
            </a:r>
            <a:endParaRPr lang="pt-BR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eta para a direita 3"/>
          <p:cNvSpPr/>
          <p:nvPr/>
        </p:nvSpPr>
        <p:spPr>
          <a:xfrm>
            <a:off x="7643813" y="5802313"/>
            <a:ext cx="977900" cy="484187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01620" y="1736235"/>
            <a:ext cx="7813784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lvl="2" indent="-2667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preocupação com a formação integral dos alunos, buscando aliar aos conteúdos didáticos elementos para o debate e a reflexão, contribuindo para a formação cidadã dos educandos.</a:t>
            </a:r>
            <a:endParaRPr lang="pt-BR" sz="35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eta para a direita 2"/>
          <p:cNvSpPr/>
          <p:nvPr/>
        </p:nvSpPr>
        <p:spPr>
          <a:xfrm>
            <a:off x="7643813" y="5802313"/>
            <a:ext cx="977900" cy="484187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913195" y="1817260"/>
            <a:ext cx="7848841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lvl="2" indent="-2667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Analisar quais obras apresentam as características consideradas importantes para atender ao projeto político pedagógico da escola e que melhor se adaptam à realidade de seus alunos.</a:t>
            </a:r>
            <a:endParaRPr lang="pt-BR" sz="35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1291494" y="909736"/>
            <a:ext cx="7711922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3600" b="1" dirty="0" smtClean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Analisar as obras atualmente </a:t>
            </a:r>
            <a:br>
              <a:rPr lang="en-US" sz="3600" b="1" dirty="0" smtClean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600" b="1" dirty="0" smtClean="0">
                <a:solidFill>
                  <a:srgbClr val="016B5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em uso: 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isso possibilita uma reflexão sobre o trabalho desenvolvido na escola e considerar um novo material </a:t>
            </a:r>
            <a:b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partir das questões:</a:t>
            </a:r>
          </a:p>
          <a:p>
            <a:pPr>
              <a:spcBef>
                <a:spcPts val="600"/>
              </a:spcBef>
            </a:pPr>
            <a:endParaRPr lang="en-US" sz="1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66700" lvl="2" indent="-2667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seleção de conteúdos é adequada? </a:t>
            </a:r>
            <a:endParaRPr lang="pt-BR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eta para a direita 3"/>
          <p:cNvSpPr/>
          <p:nvPr/>
        </p:nvSpPr>
        <p:spPr>
          <a:xfrm>
            <a:off x="7643813" y="5802313"/>
            <a:ext cx="977900" cy="484187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2337</TotalTime>
  <Words>811</Words>
  <Application>Microsoft Office PowerPoint</Application>
  <PresentationFormat>Apresentação na tela (4:3)</PresentationFormat>
  <Paragraphs>55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Tema1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Língua Portuguesa Critérios eliminatórios específicos</vt:lpstr>
      <vt:lpstr>Slide 15</vt:lpstr>
      <vt:lpstr>Slide 16</vt:lpstr>
      <vt:lpstr>Slide 17</vt:lpstr>
      <vt:lpstr>Slide 18</vt:lpstr>
      <vt:lpstr>Critérios de organização  didático-metodológica</vt:lpstr>
      <vt:lpstr>Slide 20</vt:lpstr>
      <vt:lpstr>Slide 21</vt:lpstr>
      <vt:lpstr>Slide 22</vt:lpstr>
      <vt:lpstr>Slide 23</vt:lpstr>
      <vt:lpstr>Relativos à natureza dos textos selecionados</vt:lpstr>
      <vt:lpstr>Slide 25</vt:lpstr>
      <vt:lpstr>Slide 26</vt:lpstr>
      <vt:lpstr>Slide 27</vt:lpstr>
      <vt:lpstr>Slide 28</vt:lpstr>
      <vt:lpstr>Slide 29</vt:lpstr>
      <vt:lpstr>Slide 30</vt:lpstr>
      <vt:lpstr>Relativos ao trabalho  com o texto</vt:lpstr>
      <vt:lpstr>Slide 32</vt:lpstr>
      <vt:lpstr>Slide 33</vt:lpstr>
    </vt:vector>
  </TitlesOfParts>
  <Company>Contexto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CGEB</dc:title>
  <dc:subject>Modelo Oficial de PPT</dc:subject>
  <dc:creator>Roberto Liberato</dc:creator>
  <cp:keywords>CGEB</cp:keywords>
  <cp:lastModifiedBy>jstinghen</cp:lastModifiedBy>
  <cp:revision>251</cp:revision>
  <dcterms:created xsi:type="dcterms:W3CDTF">2012-01-27T17:12:49Z</dcterms:created>
  <dcterms:modified xsi:type="dcterms:W3CDTF">2012-06-14T15:00:41Z</dcterms:modified>
</cp:coreProperties>
</file>